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7" r:id="rId2"/>
    <p:sldId id="258" r:id="rId3"/>
    <p:sldId id="259" r:id="rId4"/>
    <p:sldId id="260" r:id="rId5"/>
    <p:sldId id="261" r:id="rId6"/>
    <p:sldId id="262" r:id="rId7"/>
    <p:sldId id="263" r:id="rId8"/>
    <p:sldId id="269" r:id="rId9"/>
    <p:sldId id="264" r:id="rId10"/>
    <p:sldId id="268"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DD0E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0"/>
  </p:normalViewPr>
  <p:slideViewPr>
    <p:cSldViewPr snapToGrid="0" snapToObjects="1">
      <p:cViewPr varScale="1">
        <p:scale>
          <a:sx n="107" d="100"/>
          <a:sy n="107" d="100"/>
        </p:scale>
        <p:origin x="736"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tiff>
</file>

<file path=ppt/media/image3.tiff>
</file>

<file path=ppt/media/image4.tiff>
</file>

<file path=ppt/media/image5.tiff>
</file>

<file path=ppt/media/image6.tiff>
</file>

<file path=ppt/media/image7.gi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25487B-E431-804C-A687-CC24E1723E55}" type="datetimeFigureOut">
              <a:rPr lang="es-ES_tradnl" smtClean="0"/>
              <a:t>15/11/17</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EB1E7C-99D7-1B40-9CBB-999FC0D605B0}" type="slidenum">
              <a:rPr lang="es-ES_tradnl" smtClean="0"/>
              <a:t>‹#›</a:t>
            </a:fld>
            <a:endParaRPr lang="es-ES_tradnl"/>
          </a:p>
        </p:txBody>
      </p:sp>
    </p:spTree>
    <p:extLst>
      <p:ext uri="{BB962C8B-B14F-4D97-AF65-F5344CB8AC3E}">
        <p14:creationId xmlns:p14="http://schemas.microsoft.com/office/powerpoint/2010/main" val="1481468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10"/>
          </p:nvPr>
        </p:nvSpPr>
        <p:spPr/>
        <p:txBody>
          <a:bodyPr/>
          <a:lstStyle/>
          <a:p>
            <a:fld id="{0FEB1E7C-99D7-1B40-9CBB-999FC0D605B0}" type="slidenum">
              <a:rPr lang="es-ES_tradnl" smtClean="0"/>
              <a:t>7</a:t>
            </a:fld>
            <a:endParaRPr lang="es-ES_tradnl"/>
          </a:p>
        </p:txBody>
      </p:sp>
    </p:spTree>
    <p:extLst>
      <p:ext uri="{BB962C8B-B14F-4D97-AF65-F5344CB8AC3E}">
        <p14:creationId xmlns:p14="http://schemas.microsoft.com/office/powerpoint/2010/main" val="1110566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11/15/17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927069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s-ES_tradnl"/>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s-ES_tradnl"/>
          </a:p>
        </p:txBody>
      </p:sp>
      <p:sp>
        <p:nvSpPr>
          <p:cNvPr id="4" name="Date Placeholder 3"/>
          <p:cNvSpPr>
            <a:spLocks noGrp="1"/>
          </p:cNvSpPr>
          <p:nvPr>
            <p:ph type="dt" sz="half" idx="10"/>
          </p:nvPr>
        </p:nvSpPr>
        <p:spPr/>
        <p:txBody>
          <a:bodyPr/>
          <a:lstStyle/>
          <a:p>
            <a:fld id="{41FE2C6E-64B3-1740-968C-64089B5529BE}" type="datetimeFigureOut">
              <a:rPr lang="es-ES_tradnl" smtClean="0"/>
              <a:t>15/11/17</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804637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_tradnl"/>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4" name="Date Placeholder 3"/>
          <p:cNvSpPr>
            <a:spLocks noGrp="1"/>
          </p:cNvSpPr>
          <p:nvPr>
            <p:ph type="dt" sz="half" idx="10"/>
          </p:nvPr>
        </p:nvSpPr>
        <p:spPr/>
        <p:txBody>
          <a:bodyPr/>
          <a:lstStyle/>
          <a:p>
            <a:fld id="{41FE2C6E-64B3-1740-968C-64089B5529BE}" type="datetimeFigureOut">
              <a:rPr lang="es-ES_tradnl" smtClean="0"/>
              <a:t>15/11/17</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498072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s-ES_tradnl"/>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4" name="Date Placeholder 3"/>
          <p:cNvSpPr>
            <a:spLocks noGrp="1"/>
          </p:cNvSpPr>
          <p:nvPr>
            <p:ph type="dt" sz="half" idx="10"/>
          </p:nvPr>
        </p:nvSpPr>
        <p:spPr/>
        <p:txBody>
          <a:bodyPr/>
          <a:lstStyle/>
          <a:p>
            <a:fld id="{41FE2C6E-64B3-1740-968C-64089B5529BE}" type="datetimeFigureOut">
              <a:rPr lang="es-ES_tradnl" smtClean="0"/>
              <a:t>15/11/17</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0127343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783540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a:p>
            <a:pPr lvl="0"/>
            <a:r>
              <a:rPr lang="en-US" dirty="0"/>
              <a:t>Presenter Title</a:t>
            </a:r>
          </a:p>
          <a:p>
            <a:pPr lvl="0"/>
            <a:r>
              <a:rPr lang="en-US" dirty="0"/>
              <a:t>Presenter Contact</a:t>
            </a:r>
          </a:p>
        </p:txBody>
      </p:sp>
      <p:sp>
        <p:nvSpPr>
          <p:cNvPr id="9" name="Title 1"/>
          <p:cNvSpPr>
            <a:spLocks noGrp="1"/>
          </p:cNvSpPr>
          <p:nvPr>
            <p:ph type="title" hasCustomPrompt="1"/>
          </p:nvPr>
        </p:nvSpPr>
        <p:spPr>
          <a:xfrm>
            <a:off x="269303" y="2075840"/>
            <a:ext cx="11653459" cy="1801436"/>
          </a:xfrm>
          <a:noFill/>
        </p:spPr>
        <p:txBody>
          <a:bodyPr lIns="146304" tIns="91440" rIns="146304" bIns="91440" anchor="t" anchorCtr="0"/>
          <a:lstStyle>
            <a:lvl1pPr>
              <a:defRPr sz="5293" spc="-98" baseline="0">
                <a:gradFill>
                  <a:gsLst>
                    <a:gs pos="3333">
                      <a:schemeClr val="tx1"/>
                    </a:gs>
                    <a:gs pos="39000">
                      <a:schemeClr val="tx1"/>
                    </a:gs>
                  </a:gsLst>
                  <a:lin ang="5400000" scaled="0"/>
                </a:gradFill>
              </a:defRPr>
            </a:lvl1pPr>
          </a:lstStyle>
          <a:p>
            <a:r>
              <a:rPr lang="en-US" dirty="0"/>
              <a:t>Presentation title</a:t>
            </a:r>
          </a:p>
        </p:txBody>
      </p:sp>
      <p:sp>
        <p:nvSpPr>
          <p:cNvPr id="3" name="Text Placeholder 2"/>
          <p:cNvSpPr>
            <a:spLocks noGrp="1"/>
          </p:cNvSpPr>
          <p:nvPr>
            <p:ph type="body" sz="quarter" idx="13" hasCustomPrompt="1"/>
          </p:nvPr>
        </p:nvSpPr>
        <p:spPr>
          <a:xfrm>
            <a:off x="269304" y="301618"/>
            <a:ext cx="3584143" cy="567015"/>
          </a:xfrm>
        </p:spPr>
        <p:txBody>
          <a:bodyPr lIns="182880" tIns="146304" rIns="182880" bIns="146304"/>
          <a:lstStyle>
            <a:lvl1pPr marL="0" indent="0">
              <a:buNone/>
              <a:defRPr sz="1961">
                <a:latin typeface="+mn-lt"/>
              </a:defRPr>
            </a:lvl1pPr>
            <a:lvl2pPr marL="336080" indent="0">
              <a:buNone/>
              <a:defRPr sz="1961"/>
            </a:lvl2pPr>
            <a:lvl3pPr marL="560134" indent="0">
              <a:buNone/>
              <a:defRPr sz="1961"/>
            </a:lvl3pPr>
            <a:lvl4pPr marL="784187" indent="0">
              <a:buNone/>
              <a:defRPr sz="1961"/>
            </a:lvl4pPr>
            <a:lvl5pPr marL="1008241" indent="0">
              <a:buNone/>
              <a:defRPr sz="1961"/>
            </a:lvl5pPr>
          </a:lstStyle>
          <a:p>
            <a:pPr lvl="0"/>
            <a:r>
              <a:rPr lang="en-US" dirty="0"/>
              <a:t>Session Code Here</a:t>
            </a:r>
          </a:p>
        </p:txBody>
      </p:sp>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257587" y="5670381"/>
            <a:ext cx="3665174" cy="888023"/>
          </a:xfrm>
          <a:prstGeom prst="rect">
            <a:avLst/>
          </a:prstGeom>
        </p:spPr>
      </p:pic>
    </p:spTree>
    <p:extLst>
      <p:ext uri="{BB962C8B-B14F-4D97-AF65-F5344CB8AC3E}">
        <p14:creationId xmlns:p14="http://schemas.microsoft.com/office/powerpoint/2010/main" val="9734083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_tradnl"/>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4" name="Date Placeholder 3"/>
          <p:cNvSpPr>
            <a:spLocks noGrp="1"/>
          </p:cNvSpPr>
          <p:nvPr>
            <p:ph type="dt" sz="half" idx="10"/>
          </p:nvPr>
        </p:nvSpPr>
        <p:spPr/>
        <p:txBody>
          <a:bodyPr/>
          <a:lstStyle/>
          <a:p>
            <a:fld id="{41FE2C6E-64B3-1740-968C-64089B5529BE}" type="datetimeFigureOut">
              <a:rPr lang="es-ES_tradnl" smtClean="0"/>
              <a:t>15/11/17</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635941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s-ES_tradnl"/>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1FE2C6E-64B3-1740-968C-64089B5529BE}" type="datetimeFigureOut">
              <a:rPr lang="es-ES_tradnl" smtClean="0"/>
              <a:t>15/11/17</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030817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_tradnl"/>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5" name="Date Placeholder 4"/>
          <p:cNvSpPr>
            <a:spLocks noGrp="1"/>
          </p:cNvSpPr>
          <p:nvPr>
            <p:ph type="dt" sz="half" idx="10"/>
          </p:nvPr>
        </p:nvSpPr>
        <p:spPr/>
        <p:txBody>
          <a:bodyPr/>
          <a:lstStyle/>
          <a:p>
            <a:fld id="{41FE2C6E-64B3-1740-968C-64089B5529BE}" type="datetimeFigureOut">
              <a:rPr lang="es-ES_tradnl" smtClean="0"/>
              <a:t>15/11/17</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1998648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s-ES_tradnl"/>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7" name="Date Placeholder 6"/>
          <p:cNvSpPr>
            <a:spLocks noGrp="1"/>
          </p:cNvSpPr>
          <p:nvPr>
            <p:ph type="dt" sz="half" idx="10"/>
          </p:nvPr>
        </p:nvSpPr>
        <p:spPr/>
        <p:txBody>
          <a:bodyPr/>
          <a:lstStyle/>
          <a:p>
            <a:fld id="{41FE2C6E-64B3-1740-968C-64089B5529BE}" type="datetimeFigureOut">
              <a:rPr lang="es-ES_tradnl" smtClean="0"/>
              <a:t>15/11/17</a:t>
            </a:fld>
            <a:endParaRPr lang="es-ES_tradnl"/>
          </a:p>
        </p:txBody>
      </p:sp>
      <p:sp>
        <p:nvSpPr>
          <p:cNvPr id="8" name="Footer Placeholder 7"/>
          <p:cNvSpPr>
            <a:spLocks noGrp="1"/>
          </p:cNvSpPr>
          <p:nvPr>
            <p:ph type="ftr" sz="quarter" idx="11"/>
          </p:nvPr>
        </p:nvSpPr>
        <p:spPr/>
        <p:txBody>
          <a:bodyPr/>
          <a:lstStyle/>
          <a:p>
            <a:endParaRPr lang="es-ES_tradnl"/>
          </a:p>
        </p:txBody>
      </p:sp>
      <p:sp>
        <p:nvSpPr>
          <p:cNvPr id="9" name="Slide Number Placeholder 8"/>
          <p:cNvSpPr>
            <a:spLocks noGrp="1"/>
          </p:cNvSpPr>
          <p:nvPr>
            <p:ph type="sldNum" sz="quarter" idx="12"/>
          </p:nvPr>
        </p:nvSpPr>
        <p:spPr/>
        <p:txBody>
          <a:body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257122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_tradnl"/>
          </a:p>
        </p:txBody>
      </p:sp>
      <p:sp>
        <p:nvSpPr>
          <p:cNvPr id="3" name="Date Placeholder 2"/>
          <p:cNvSpPr>
            <a:spLocks noGrp="1"/>
          </p:cNvSpPr>
          <p:nvPr>
            <p:ph type="dt" sz="half" idx="10"/>
          </p:nvPr>
        </p:nvSpPr>
        <p:spPr/>
        <p:txBody>
          <a:bodyPr/>
          <a:lstStyle/>
          <a:p>
            <a:fld id="{41FE2C6E-64B3-1740-968C-64089B5529BE}" type="datetimeFigureOut">
              <a:rPr lang="es-ES_tradnl" smtClean="0"/>
              <a:t>15/11/17</a:t>
            </a:fld>
            <a:endParaRPr lang="es-ES_tradnl"/>
          </a:p>
        </p:txBody>
      </p:sp>
      <p:sp>
        <p:nvSpPr>
          <p:cNvPr id="4" name="Footer Placeholder 3"/>
          <p:cNvSpPr>
            <a:spLocks noGrp="1"/>
          </p:cNvSpPr>
          <p:nvPr>
            <p:ph type="ftr" sz="quarter" idx="11"/>
          </p:nvPr>
        </p:nvSpPr>
        <p:spPr/>
        <p:txBody>
          <a:bodyPr/>
          <a:lstStyle/>
          <a:p>
            <a:endParaRPr lang="es-ES_tradnl"/>
          </a:p>
        </p:txBody>
      </p:sp>
      <p:sp>
        <p:nvSpPr>
          <p:cNvPr id="5" name="Slide Number Placeholder 4"/>
          <p:cNvSpPr>
            <a:spLocks noGrp="1"/>
          </p:cNvSpPr>
          <p:nvPr>
            <p:ph type="sldNum" sz="quarter" idx="12"/>
          </p:nvPr>
        </p:nvSpPr>
        <p:spPr/>
        <p:txBody>
          <a:body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509267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FE2C6E-64B3-1740-968C-64089B5529BE}" type="datetimeFigureOut">
              <a:rPr lang="es-ES_tradnl" smtClean="0"/>
              <a:t>15/11/17</a:t>
            </a:fld>
            <a:endParaRPr lang="es-ES_tradnl"/>
          </a:p>
        </p:txBody>
      </p:sp>
      <p:sp>
        <p:nvSpPr>
          <p:cNvPr id="3" name="Footer Placeholder 2"/>
          <p:cNvSpPr>
            <a:spLocks noGrp="1"/>
          </p:cNvSpPr>
          <p:nvPr>
            <p:ph type="ftr" sz="quarter" idx="11"/>
          </p:nvPr>
        </p:nvSpPr>
        <p:spPr/>
        <p:txBody>
          <a:bodyPr/>
          <a:lstStyle/>
          <a:p>
            <a:endParaRPr lang="es-ES_tradnl"/>
          </a:p>
        </p:txBody>
      </p:sp>
      <p:sp>
        <p:nvSpPr>
          <p:cNvPr id="4" name="Slide Number Placeholder 3"/>
          <p:cNvSpPr>
            <a:spLocks noGrp="1"/>
          </p:cNvSpPr>
          <p:nvPr>
            <p:ph type="sldNum" sz="quarter" idx="12"/>
          </p:nvPr>
        </p:nvSpPr>
        <p:spPr/>
        <p:txBody>
          <a:body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84588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s-ES_tradnl"/>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FE2C6E-64B3-1740-968C-64089B5529BE}" type="datetimeFigureOut">
              <a:rPr lang="es-ES_tradnl" smtClean="0"/>
              <a:t>15/11/17</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417575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s-ES_tradnl"/>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FE2C6E-64B3-1740-968C-64089B5529BE}" type="datetimeFigureOut">
              <a:rPr lang="es-ES_tradnl" smtClean="0"/>
              <a:t>15/11/17</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0050251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s-ES_tradnl"/>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FE2C6E-64B3-1740-968C-64089B5529BE}" type="datetimeFigureOut">
              <a:rPr lang="es-ES_tradnl" smtClean="0"/>
              <a:t>15/11/17</a:t>
            </a:fld>
            <a:endParaRPr lang="es-ES_tradn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EF4E6B-7F62-D544-BE7D-B788BBA586CE}" type="slidenum">
              <a:rPr lang="es-ES_tradnl" smtClean="0"/>
              <a:t>‹#›</a:t>
            </a:fld>
            <a:endParaRPr lang="es-ES_tradnl"/>
          </a:p>
        </p:txBody>
      </p:sp>
    </p:spTree>
    <p:extLst>
      <p:ext uri="{BB962C8B-B14F-4D97-AF65-F5344CB8AC3E}">
        <p14:creationId xmlns:p14="http://schemas.microsoft.com/office/powerpoint/2010/main" val="102198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tiff"/><Relationship Id="rId5" Type="http://schemas.openxmlformats.org/officeDocument/2006/relationships/image" Target="../media/image4.tiff"/><Relationship Id="rId1" Type="http://schemas.openxmlformats.org/officeDocument/2006/relationships/slideLayout" Target="../slideLayouts/slideLayout12.xml"/><Relationship Id="rId2" Type="http://schemas.openxmlformats.org/officeDocument/2006/relationships/hyperlink" Target="mailto:alejandro@alejandroruizvarela.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oo.gl/w8o1HC"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mailto:alejandro@alejandroruizvarela.com" TargetMode="External"/><Relationship Id="rId4" Type="http://schemas.openxmlformats.org/officeDocument/2006/relationships/hyperlink" Target="https://twitter.com/alejandroruizva" TargetMode="External"/><Relationship Id="rId5" Type="http://schemas.openxmlformats.org/officeDocument/2006/relationships/hyperlink" Target="http://alejandroruizvarela.blogspot.com/" TargetMode="External"/><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270130" y="5777357"/>
            <a:ext cx="7835404" cy="884990"/>
          </a:xfrm>
        </p:spPr>
        <p:txBody>
          <a:bodyPr/>
          <a:lstStyle/>
          <a:p>
            <a:r>
              <a:rPr lang="en-US" dirty="0" smtClean="0"/>
              <a:t>Alejandro Ruiz</a:t>
            </a:r>
          </a:p>
          <a:p>
            <a:r>
              <a:rPr lang="en-US" dirty="0" smtClean="0"/>
              <a:t>Microsoft &amp; </a:t>
            </a:r>
            <a:r>
              <a:rPr lang="en-US" dirty="0" err="1" smtClean="0"/>
              <a:t>Xamarin</a:t>
            </a:r>
            <a:r>
              <a:rPr lang="en-US" dirty="0" smtClean="0"/>
              <a:t> MVP</a:t>
            </a:r>
          </a:p>
          <a:p>
            <a:r>
              <a:rPr lang="en-US" dirty="0" smtClean="0">
                <a:hlinkClick r:id="rId2"/>
              </a:rPr>
              <a:t>alejandro@alejandroruizvarela.com</a:t>
            </a:r>
            <a:endParaRPr lang="en-US" dirty="0"/>
          </a:p>
        </p:txBody>
      </p:sp>
      <p:sp>
        <p:nvSpPr>
          <p:cNvPr id="3" name="Title 2"/>
          <p:cNvSpPr>
            <a:spLocks noGrp="1"/>
          </p:cNvSpPr>
          <p:nvPr>
            <p:ph type="title"/>
          </p:nvPr>
        </p:nvSpPr>
        <p:spPr>
          <a:xfrm>
            <a:off x="270130" y="1308699"/>
            <a:ext cx="8888656" cy="926801"/>
          </a:xfrm>
        </p:spPr>
        <p:txBody>
          <a:bodyPr>
            <a:normAutofit/>
          </a:bodyPr>
          <a:lstStyle/>
          <a:p>
            <a:r>
              <a:rPr lang="en-US" dirty="0" err="1"/>
              <a:t>Xamarin</a:t>
            </a:r>
            <a:r>
              <a:rPr lang="en-US" dirty="0"/>
              <a:t> Forms: Advanced Topics</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7788" y="5739333"/>
            <a:ext cx="2201981" cy="932472"/>
          </a:xfrm>
          <a:prstGeom prst="rect">
            <a:avLst/>
          </a:prstGeom>
        </p:spPr>
      </p:pic>
      <p:pic>
        <p:nvPicPr>
          <p:cNvPr id="8" name="Picture 7"/>
          <p:cNvPicPr>
            <a:picLocks noChangeAspect="1"/>
          </p:cNvPicPr>
          <p:nvPr/>
        </p:nvPicPr>
        <p:blipFill>
          <a:blip r:embed="rId4"/>
          <a:stretch>
            <a:fillRect/>
          </a:stretch>
        </p:blipFill>
        <p:spPr>
          <a:xfrm>
            <a:off x="8106223" y="4016021"/>
            <a:ext cx="3815712" cy="1402274"/>
          </a:xfrm>
          <a:prstGeom prst="rect">
            <a:avLst/>
          </a:prstGeom>
        </p:spPr>
      </p:pic>
      <p:pic>
        <p:nvPicPr>
          <p:cNvPr id="9" name="Picture 8"/>
          <p:cNvPicPr>
            <a:picLocks noChangeAspect="1"/>
          </p:cNvPicPr>
          <p:nvPr/>
        </p:nvPicPr>
        <p:blipFill>
          <a:blip r:embed="rId5"/>
          <a:stretch>
            <a:fillRect/>
          </a:stretch>
        </p:blipFill>
        <p:spPr>
          <a:xfrm>
            <a:off x="4796360" y="5753616"/>
            <a:ext cx="594688" cy="932472"/>
          </a:xfrm>
          <a:prstGeom prst="rect">
            <a:avLst/>
          </a:prstGeom>
        </p:spPr>
      </p:pic>
    </p:spTree>
    <p:extLst>
      <p:ext uri="{BB962C8B-B14F-4D97-AF65-F5344CB8AC3E}">
        <p14:creationId xmlns:p14="http://schemas.microsoft.com/office/powerpoint/2010/main" val="5443710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Demo </a:t>
            </a:r>
            <a:r>
              <a:rPr lang="es-ES_tradnl" dirty="0" err="1"/>
              <a:t>Source</a:t>
            </a:r>
            <a:r>
              <a:rPr lang="es-ES_tradnl" dirty="0"/>
              <a:t> </a:t>
            </a:r>
            <a:r>
              <a:rPr lang="es-ES_tradnl" dirty="0" err="1"/>
              <a:t>Code</a:t>
            </a:r>
            <a:endParaRPr lang="es-ES_tradnl" dirty="0"/>
          </a:p>
        </p:txBody>
      </p:sp>
      <p:sp>
        <p:nvSpPr>
          <p:cNvPr id="3" name="Content Placeholder 2"/>
          <p:cNvSpPr>
            <a:spLocks noGrp="1"/>
          </p:cNvSpPr>
          <p:nvPr>
            <p:ph idx="1"/>
          </p:nvPr>
        </p:nvSpPr>
        <p:spPr/>
        <p:txBody>
          <a:bodyPr/>
          <a:lstStyle/>
          <a:p>
            <a:r>
              <a:rPr lang="en-US" dirty="0">
                <a:hlinkClick r:id="rId2"/>
              </a:rPr>
              <a:t>https://</a:t>
            </a:r>
            <a:r>
              <a:rPr lang="en-US" dirty="0" err="1">
                <a:hlinkClick r:id="rId2"/>
              </a:rPr>
              <a:t>goo.gl</a:t>
            </a:r>
            <a:r>
              <a:rPr lang="en-US" dirty="0">
                <a:hlinkClick r:id="rId2"/>
              </a:rPr>
              <a:t>/w8o1HC</a:t>
            </a:r>
            <a:endParaRPr lang="es-ES_tradnl" dirty="0"/>
          </a:p>
        </p:txBody>
      </p:sp>
    </p:spTree>
    <p:extLst>
      <p:ext uri="{BB962C8B-B14F-4D97-AF65-F5344CB8AC3E}">
        <p14:creationId xmlns:p14="http://schemas.microsoft.com/office/powerpoint/2010/main" val="265595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1556293" y="1685952"/>
            <a:ext cx="10321336" cy="821723"/>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lnSpc>
                <a:spcPct val="60000"/>
              </a:lnSpc>
              <a:buClr>
                <a:srgbClr val="FFFFFF"/>
              </a:buClr>
              <a:buSzPct val="90000"/>
            </a:pPr>
            <a:r>
              <a:rPr lang="en-US" sz="7646" spc="0" dirty="0" smtClean="0">
                <a:solidFill>
                  <a:schemeClr val="tx1"/>
                </a:solidFill>
              </a:rPr>
              <a:t>Questions?</a:t>
            </a:r>
            <a:endParaRPr lang="en-US" sz="7646" spc="0" dirty="0">
              <a:solidFill>
                <a:schemeClr val="tx1"/>
              </a:solidFill>
              <a:latin typeface="+mn-lt"/>
            </a:endParaRPr>
          </a:p>
        </p:txBody>
      </p:sp>
      <p:sp>
        <p:nvSpPr>
          <p:cNvPr id="8" name="TextBox 7"/>
          <p:cNvSpPr txBox="1"/>
          <p:nvPr/>
        </p:nvSpPr>
        <p:spPr>
          <a:xfrm>
            <a:off x="4145965" y="-846623"/>
            <a:ext cx="362072" cy="621556"/>
          </a:xfrm>
          <a:prstGeom prst="rect">
            <a:avLst/>
          </a:prstGeom>
          <a:noFill/>
        </p:spPr>
        <p:txBody>
          <a:bodyPr wrap="none" lIns="179285" tIns="143428" rIns="179285" bIns="143428" rtlCol="0">
            <a:spAutoFit/>
          </a:bodyPr>
          <a:lstStyle/>
          <a:p>
            <a:pPr>
              <a:lnSpc>
                <a:spcPct val="90000"/>
              </a:lnSpc>
              <a:spcAft>
                <a:spcPts val="588"/>
              </a:spcAft>
            </a:pPr>
            <a:endParaRPr lang="en-US" sz="2353" dirty="0" err="1">
              <a:gradFill>
                <a:gsLst>
                  <a:gs pos="2917">
                    <a:schemeClr val="tx1"/>
                  </a:gs>
                  <a:gs pos="30000">
                    <a:schemeClr val="tx1"/>
                  </a:gs>
                </a:gsLst>
                <a:lin ang="5400000" scaled="0"/>
              </a:gradFill>
            </a:endParaRPr>
          </a:p>
        </p:txBody>
      </p:sp>
      <p:sp>
        <p:nvSpPr>
          <p:cNvPr id="12" name="TextBox 11"/>
          <p:cNvSpPr txBox="1"/>
          <p:nvPr/>
        </p:nvSpPr>
        <p:spPr>
          <a:xfrm>
            <a:off x="1736344" y="4316349"/>
            <a:ext cx="4729769" cy="96104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8676" tIns="18676" rIns="18676" bIns="18676" numCol="1" spcCol="14288" rtlCol="0" anchor="ctr">
            <a:spAutoFit/>
          </a:bodyPr>
          <a:lstStyle/>
          <a:p>
            <a:r>
              <a:rPr lang="en-US" sz="2000" dirty="0" smtClean="0"/>
              <a:t>Alejandro Ruiz</a:t>
            </a:r>
          </a:p>
          <a:p>
            <a:r>
              <a:rPr lang="en-US" sz="1961" dirty="0" smtClean="0">
                <a:cs typeface="Arial"/>
              </a:rPr>
              <a:t>Microsoft &amp; </a:t>
            </a:r>
            <a:r>
              <a:rPr lang="en-US" sz="1961" dirty="0" err="1" smtClean="0">
                <a:cs typeface="Arial"/>
              </a:rPr>
              <a:t>Xamarin</a:t>
            </a:r>
            <a:r>
              <a:rPr lang="en-US" sz="1961" dirty="0" smtClean="0">
                <a:cs typeface="Arial"/>
              </a:rPr>
              <a:t> MVP</a:t>
            </a:r>
          </a:p>
          <a:p>
            <a:r>
              <a:rPr lang="en-US" sz="2000" dirty="0" err="1" smtClean="0"/>
              <a:t>Xamarin</a:t>
            </a:r>
            <a:r>
              <a:rPr lang="en-US" sz="2000" dirty="0" smtClean="0"/>
              <a:t> </a:t>
            </a:r>
            <a:r>
              <a:rPr lang="en-US" sz="2000" dirty="0"/>
              <a:t>Forms: Advanced Topics</a:t>
            </a:r>
            <a:endParaRPr lang="en-US" sz="1961" dirty="0">
              <a:latin typeface="+mj-lt"/>
              <a:cs typeface="Arial"/>
            </a:endParaRPr>
          </a:p>
        </p:txBody>
      </p:sp>
      <p:cxnSp>
        <p:nvCxnSpPr>
          <p:cNvPr id="14" name="Straight Connector 13"/>
          <p:cNvCxnSpPr/>
          <p:nvPr/>
        </p:nvCxnSpPr>
        <p:spPr>
          <a:xfrm flipV="1">
            <a:off x="1775731" y="5590692"/>
            <a:ext cx="9367329" cy="4668"/>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701028" y="5819473"/>
            <a:ext cx="6120358" cy="691664"/>
            <a:chOff x="1735136" y="5935664"/>
            <a:chExt cx="6243084" cy="705533"/>
          </a:xfrm>
        </p:grpSpPr>
        <p:sp>
          <p:nvSpPr>
            <p:cNvPr id="10" name="TextBox 9"/>
            <p:cNvSpPr txBox="1"/>
            <p:nvPr/>
          </p:nvSpPr>
          <p:spPr>
            <a:xfrm>
              <a:off x="1735136" y="5935664"/>
              <a:ext cx="6243084" cy="705533"/>
            </a:xfrm>
            <a:prstGeom prst="rect">
              <a:avLst/>
            </a:prstGeom>
            <a:noFill/>
          </p:spPr>
          <p:txBody>
            <a:bodyPr wrap="square" rtlCol="0">
              <a:spAutoFit/>
            </a:bodyPr>
            <a:lstStyle/>
            <a:p>
              <a:r>
                <a:rPr lang="en-US" sz="1600" dirty="0" smtClean="0">
                  <a:hlinkClick r:id="rId3"/>
                </a:rPr>
                <a:t>alejandro@alejandroruizvarela.com</a:t>
              </a:r>
              <a:endParaRPr lang="en-US" sz="1600" dirty="0" smtClean="0"/>
            </a:p>
            <a:p>
              <a:pPr>
                <a:lnSpc>
                  <a:spcPct val="130000"/>
                </a:lnSpc>
              </a:pPr>
              <a:endParaRPr lang="en-US" sz="1765" dirty="0">
                <a:latin typeface="+mj-lt"/>
                <a:cs typeface="Arial"/>
              </a:endParaRPr>
            </a:p>
          </p:txBody>
        </p:sp>
        <p:sp>
          <p:nvSpPr>
            <p:cNvPr id="15" name="TextBox 14"/>
            <p:cNvSpPr txBox="1"/>
            <p:nvPr/>
          </p:nvSpPr>
          <p:spPr>
            <a:xfrm>
              <a:off x="3126329" y="6198129"/>
              <a:ext cx="3138277" cy="425335"/>
            </a:xfrm>
            <a:prstGeom prst="rect">
              <a:avLst/>
            </a:prstGeom>
            <a:noFill/>
          </p:spPr>
          <p:txBody>
            <a:bodyPr wrap="square" rtlCol="0">
              <a:spAutoFit/>
            </a:bodyPr>
            <a:lstStyle/>
            <a:p>
              <a:pPr>
                <a:lnSpc>
                  <a:spcPct val="130000"/>
                </a:lnSpc>
              </a:pPr>
              <a:r>
                <a:rPr lang="en-US" sz="1765" dirty="0" smtClean="0">
                  <a:latin typeface="+mj-lt"/>
                  <a:cs typeface="Arial"/>
                  <a:hlinkClick r:id="rId4"/>
                </a:rPr>
                <a:t>@alejandroruizva</a:t>
              </a:r>
              <a:endParaRPr lang="en-US" sz="1765" dirty="0">
                <a:latin typeface="+mj-lt"/>
                <a:cs typeface="Arial"/>
              </a:endParaRPr>
            </a:p>
          </p:txBody>
        </p:sp>
      </p:grpSp>
      <p:sp>
        <p:nvSpPr>
          <p:cNvPr id="13" name="TextBox 12"/>
          <p:cNvSpPr txBox="1"/>
          <p:nvPr/>
        </p:nvSpPr>
        <p:spPr>
          <a:xfrm>
            <a:off x="7821386" y="5756712"/>
            <a:ext cx="4559270" cy="1405706"/>
          </a:xfrm>
          <a:prstGeom prst="rect">
            <a:avLst/>
          </a:prstGeom>
          <a:noFill/>
        </p:spPr>
        <p:txBody>
          <a:bodyPr wrap="square" rtlCol="0">
            <a:spAutoFit/>
          </a:bodyPr>
          <a:lstStyle/>
          <a:p>
            <a:pPr>
              <a:lnSpc>
                <a:spcPct val="130000"/>
              </a:lnSpc>
            </a:pPr>
            <a:r>
              <a:rPr lang="en-US" sz="1600" dirty="0" smtClean="0">
                <a:hlinkClick r:id="rId5"/>
              </a:rPr>
              <a:t>http://alejandroruizvarela.blogspot.com</a:t>
            </a:r>
          </a:p>
          <a:p>
            <a:pPr>
              <a:lnSpc>
                <a:spcPct val="130000"/>
              </a:lnSpc>
            </a:pPr>
            <a:r>
              <a:rPr lang="en-US" sz="1600" dirty="0" smtClean="0">
                <a:hlinkClick r:id="rId5"/>
              </a:rPr>
              <a:t>https://github.com/alejandroruiz </a:t>
            </a:r>
            <a:endParaRPr lang="en-US" sz="1600" dirty="0" smtClean="0"/>
          </a:p>
          <a:p>
            <a:pPr>
              <a:lnSpc>
                <a:spcPct val="130000"/>
              </a:lnSpc>
            </a:pPr>
            <a:r>
              <a:rPr lang="en-US" sz="1600" dirty="0" smtClean="0">
                <a:hlinkClick r:id="rId5"/>
              </a:rPr>
              <a:t> </a:t>
            </a:r>
            <a:endParaRPr lang="en-US" sz="1600" dirty="0" smtClean="0"/>
          </a:p>
          <a:p>
            <a:pPr>
              <a:lnSpc>
                <a:spcPct val="130000"/>
              </a:lnSpc>
            </a:pPr>
            <a:endParaRPr lang="en-US" sz="1765" dirty="0">
              <a:latin typeface="+mj-lt"/>
              <a:cs typeface="Arial"/>
            </a:endParaRPr>
          </a:p>
        </p:txBody>
      </p:sp>
    </p:spTree>
    <p:extLst>
      <p:ext uri="{BB962C8B-B14F-4D97-AF65-F5344CB8AC3E}">
        <p14:creationId xmlns:p14="http://schemas.microsoft.com/office/powerpoint/2010/main" val="14753836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smtClean="0"/>
              <a:t>Agenda</a:t>
            </a:r>
            <a:endParaRPr lang="es-ES_tradnl" dirty="0"/>
          </a:p>
        </p:txBody>
      </p:sp>
      <p:sp>
        <p:nvSpPr>
          <p:cNvPr id="3" name="Content Placeholder 2"/>
          <p:cNvSpPr>
            <a:spLocks noGrp="1"/>
          </p:cNvSpPr>
          <p:nvPr>
            <p:ph idx="1"/>
          </p:nvPr>
        </p:nvSpPr>
        <p:spPr/>
        <p:txBody>
          <a:bodyPr/>
          <a:lstStyle/>
          <a:p>
            <a:r>
              <a:rPr lang="en-US" dirty="0" err="1" smtClean="0"/>
              <a:t>DataTemplate</a:t>
            </a:r>
            <a:r>
              <a:rPr lang="en-US" dirty="0"/>
              <a:t> </a:t>
            </a:r>
            <a:r>
              <a:rPr lang="en-US" dirty="0" smtClean="0"/>
              <a:t>Selector</a:t>
            </a:r>
          </a:p>
          <a:p>
            <a:r>
              <a:rPr lang="en-US" dirty="0" smtClean="0"/>
              <a:t>Themes / Styles</a:t>
            </a:r>
          </a:p>
          <a:p>
            <a:r>
              <a:rPr lang="en-US" dirty="0" smtClean="0"/>
              <a:t>Behaviors</a:t>
            </a:r>
          </a:p>
          <a:p>
            <a:r>
              <a:rPr lang="en-US" dirty="0" smtClean="0"/>
              <a:t>Triggers</a:t>
            </a:r>
          </a:p>
          <a:p>
            <a:r>
              <a:rPr lang="en-US" dirty="0"/>
              <a:t>Renderers - </a:t>
            </a:r>
            <a:r>
              <a:rPr lang="en-US" dirty="0" smtClean="0"/>
              <a:t>Effects</a:t>
            </a:r>
          </a:p>
          <a:p>
            <a:r>
              <a:rPr lang="en-US" dirty="0"/>
              <a:t>Dependency </a:t>
            </a:r>
            <a:r>
              <a:rPr lang="en-US" dirty="0" smtClean="0"/>
              <a:t>Service</a:t>
            </a:r>
          </a:p>
        </p:txBody>
      </p:sp>
    </p:spTree>
    <p:extLst>
      <p:ext uri="{BB962C8B-B14F-4D97-AF65-F5344CB8AC3E}">
        <p14:creationId xmlns:p14="http://schemas.microsoft.com/office/powerpoint/2010/main" val="90263219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DataTemplate</a:t>
            </a:r>
            <a:r>
              <a:rPr lang="en-US" dirty="0"/>
              <a:t> </a:t>
            </a:r>
            <a:r>
              <a:rPr lang="en-US" dirty="0" smtClean="0"/>
              <a:t>Selector</a:t>
            </a:r>
            <a:endParaRPr lang="es-ES_tradnl" dirty="0"/>
          </a:p>
        </p:txBody>
      </p:sp>
      <p:sp>
        <p:nvSpPr>
          <p:cNvPr id="3" name="Content Placeholder 2"/>
          <p:cNvSpPr>
            <a:spLocks noGrp="1"/>
          </p:cNvSpPr>
          <p:nvPr>
            <p:ph idx="1"/>
          </p:nvPr>
        </p:nvSpPr>
        <p:spPr/>
        <p:txBody>
          <a:bodyPr/>
          <a:lstStyle/>
          <a:p>
            <a:r>
              <a:rPr lang="en-US" dirty="0"/>
              <a:t>A </a:t>
            </a:r>
            <a:r>
              <a:rPr lang="en-US" dirty="0" err="1"/>
              <a:t>DataTemplateSelector</a:t>
            </a:r>
            <a:r>
              <a:rPr lang="en-US" dirty="0"/>
              <a:t> can be used to choose a </a:t>
            </a:r>
            <a:r>
              <a:rPr lang="en-US" dirty="0" err="1"/>
              <a:t>DataTemplate</a:t>
            </a:r>
            <a:r>
              <a:rPr lang="en-US" dirty="0"/>
              <a:t> at runtime based on the value of a data-bound property. This enables multiple </a:t>
            </a:r>
            <a:r>
              <a:rPr lang="en-US" dirty="0" err="1"/>
              <a:t>DataTemplates</a:t>
            </a:r>
            <a:r>
              <a:rPr lang="en-US" dirty="0"/>
              <a:t> to be applied to the same type of object in order to customize the appearance of select </a:t>
            </a:r>
            <a:r>
              <a:rPr lang="en-US" dirty="0" smtClean="0"/>
              <a:t>objects.</a:t>
            </a:r>
            <a:endParaRPr lang="es-ES_tradnl" dirty="0"/>
          </a:p>
        </p:txBody>
      </p:sp>
      <p:pic>
        <p:nvPicPr>
          <p:cNvPr id="4" name="Picture 3"/>
          <p:cNvPicPr>
            <a:picLocks noChangeAspect="1"/>
          </p:cNvPicPr>
          <p:nvPr/>
        </p:nvPicPr>
        <p:blipFill>
          <a:blip r:embed="rId2"/>
          <a:stretch>
            <a:fillRect/>
          </a:stretch>
        </p:blipFill>
        <p:spPr>
          <a:xfrm>
            <a:off x="7303323" y="3663867"/>
            <a:ext cx="4506191" cy="3004127"/>
          </a:xfrm>
          <a:prstGeom prst="rect">
            <a:avLst/>
          </a:prstGeom>
        </p:spPr>
      </p:pic>
    </p:spTree>
    <p:extLst>
      <p:ext uri="{BB962C8B-B14F-4D97-AF65-F5344CB8AC3E}">
        <p14:creationId xmlns:p14="http://schemas.microsoft.com/office/powerpoint/2010/main" val="15151838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Themes / </a:t>
            </a:r>
            <a:r>
              <a:rPr lang="en-US" dirty="0" smtClean="0"/>
              <a:t>Styles</a:t>
            </a:r>
            <a:endParaRPr lang="es-ES_tradnl" dirty="0"/>
          </a:p>
        </p:txBody>
      </p:sp>
      <p:sp>
        <p:nvSpPr>
          <p:cNvPr id="3" name="Content Placeholder 2"/>
          <p:cNvSpPr>
            <a:spLocks noGrp="1"/>
          </p:cNvSpPr>
          <p:nvPr>
            <p:ph idx="1"/>
          </p:nvPr>
        </p:nvSpPr>
        <p:spPr>
          <a:xfrm>
            <a:off x="838200" y="1825625"/>
            <a:ext cx="5823857" cy="4351338"/>
          </a:xfrm>
        </p:spPr>
        <p:txBody>
          <a:bodyPr/>
          <a:lstStyle/>
          <a:p>
            <a:r>
              <a:rPr lang="en-US" dirty="0" err="1"/>
              <a:t>Xamarin.Forms</a:t>
            </a:r>
            <a:r>
              <a:rPr lang="en-US" dirty="0"/>
              <a:t> applications often contain multiple controls that have an identical appearance. Setting the appearance of each individual control can be repetitive and error prone. Instead, styles can be created that customize control appearance by grouping and settings properties available on the control type.</a:t>
            </a:r>
            <a:endParaRPr lang="es-ES_tradnl" dirty="0"/>
          </a:p>
        </p:txBody>
      </p:sp>
      <p:sp>
        <p:nvSpPr>
          <p:cNvPr id="6" name="Rectangle 5"/>
          <p:cNvSpPr/>
          <p:nvPr/>
        </p:nvSpPr>
        <p:spPr>
          <a:xfrm>
            <a:off x="7861465" y="0"/>
            <a:ext cx="4330535" cy="6858000"/>
          </a:xfrm>
          <a:prstGeom prst="rect">
            <a:avLst/>
          </a:prstGeom>
          <a:solidFill>
            <a:srgbClr val="4DD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5" name="Picture 4"/>
          <p:cNvPicPr>
            <a:picLocks noChangeAspect="1"/>
          </p:cNvPicPr>
          <p:nvPr/>
        </p:nvPicPr>
        <p:blipFill>
          <a:blip r:embed="rId2"/>
          <a:stretch>
            <a:fillRect/>
          </a:stretch>
        </p:blipFill>
        <p:spPr>
          <a:xfrm>
            <a:off x="7861465" y="2066306"/>
            <a:ext cx="4330535" cy="2559132"/>
          </a:xfrm>
          <a:prstGeom prst="rect">
            <a:avLst/>
          </a:prstGeom>
        </p:spPr>
      </p:pic>
    </p:spTree>
    <p:extLst>
      <p:ext uri="{BB962C8B-B14F-4D97-AF65-F5344CB8AC3E}">
        <p14:creationId xmlns:p14="http://schemas.microsoft.com/office/powerpoint/2010/main" val="5564470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Behaviors</a:t>
            </a:r>
            <a:endParaRPr lang="es-ES_tradnl" dirty="0"/>
          </a:p>
        </p:txBody>
      </p:sp>
      <p:sp>
        <p:nvSpPr>
          <p:cNvPr id="3" name="Content Placeholder 2"/>
          <p:cNvSpPr>
            <a:spLocks noGrp="1"/>
          </p:cNvSpPr>
          <p:nvPr>
            <p:ph idx="1"/>
          </p:nvPr>
        </p:nvSpPr>
        <p:spPr/>
        <p:txBody>
          <a:bodyPr/>
          <a:lstStyle/>
          <a:p>
            <a:r>
              <a:rPr lang="en-US" dirty="0"/>
              <a:t>Behaviors lets you add functionality to user interface controls without having to subclass them. Behaviors are written in code and added to controls in XAML or code.</a:t>
            </a:r>
            <a:endParaRPr lang="es-ES_tradnl"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88252" y="2814452"/>
            <a:ext cx="2343042" cy="3901044"/>
          </a:xfrm>
          <a:prstGeom prst="rect">
            <a:avLst/>
          </a:prstGeom>
        </p:spPr>
      </p:pic>
    </p:spTree>
    <p:extLst>
      <p:ext uri="{BB962C8B-B14F-4D97-AF65-F5344CB8AC3E}">
        <p14:creationId xmlns:p14="http://schemas.microsoft.com/office/powerpoint/2010/main" val="698686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Triggers</a:t>
            </a:r>
            <a:endParaRPr lang="es-ES_tradnl" dirty="0"/>
          </a:p>
        </p:txBody>
      </p:sp>
      <p:pic>
        <p:nvPicPr>
          <p:cNvPr id="4" name="Picture 3"/>
          <p:cNvPicPr>
            <a:picLocks noChangeAspect="1"/>
          </p:cNvPicPr>
          <p:nvPr/>
        </p:nvPicPr>
        <p:blipFill>
          <a:blip r:embed="rId2"/>
          <a:stretch>
            <a:fillRect/>
          </a:stretch>
        </p:blipFill>
        <p:spPr>
          <a:xfrm>
            <a:off x="7048500" y="3425702"/>
            <a:ext cx="5143500" cy="3759200"/>
          </a:xfrm>
          <a:prstGeom prst="rect">
            <a:avLst/>
          </a:prstGeom>
        </p:spPr>
      </p:pic>
      <p:sp>
        <p:nvSpPr>
          <p:cNvPr id="3" name="Content Placeholder 2"/>
          <p:cNvSpPr>
            <a:spLocks noGrp="1"/>
          </p:cNvSpPr>
          <p:nvPr>
            <p:ph idx="1"/>
          </p:nvPr>
        </p:nvSpPr>
        <p:spPr/>
        <p:txBody>
          <a:bodyPr/>
          <a:lstStyle/>
          <a:p>
            <a:r>
              <a:rPr lang="en-US" dirty="0"/>
              <a:t>Triggers allow you to express actions declaratively in XAML that change the appearance of controls based on events or property changes.</a:t>
            </a:r>
          </a:p>
          <a:p>
            <a:r>
              <a:rPr lang="en-US" dirty="0"/>
              <a:t>You can assign a trigger directly to a control, or add it to a page-level or app-level resource dictionary to be applied to multiple controls.</a:t>
            </a:r>
          </a:p>
          <a:p>
            <a:endParaRPr lang="es-ES_tradnl" dirty="0"/>
          </a:p>
        </p:txBody>
      </p:sp>
    </p:spTree>
    <p:extLst>
      <p:ext uri="{BB962C8B-B14F-4D97-AF65-F5344CB8AC3E}">
        <p14:creationId xmlns:p14="http://schemas.microsoft.com/office/powerpoint/2010/main" val="13194511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Renderers - </a:t>
            </a:r>
            <a:r>
              <a:rPr lang="en-US" dirty="0" smtClean="0"/>
              <a:t>Effects</a:t>
            </a:r>
            <a:endParaRPr lang="es-ES_tradnl" dirty="0"/>
          </a:p>
        </p:txBody>
      </p:sp>
      <p:sp>
        <p:nvSpPr>
          <p:cNvPr id="3" name="Content Placeholder 2"/>
          <p:cNvSpPr>
            <a:spLocks noGrp="1"/>
          </p:cNvSpPr>
          <p:nvPr>
            <p:ph idx="1"/>
          </p:nvPr>
        </p:nvSpPr>
        <p:spPr>
          <a:xfrm>
            <a:off x="838200" y="1825625"/>
            <a:ext cx="10515600" cy="4741430"/>
          </a:xfrm>
        </p:spPr>
        <p:txBody>
          <a:bodyPr>
            <a:normAutofit/>
          </a:bodyPr>
          <a:lstStyle/>
          <a:p>
            <a:r>
              <a:rPr lang="en-US" dirty="0" smtClean="0"/>
              <a:t>Renderers:</a:t>
            </a:r>
            <a:r>
              <a:rPr lang="en-US" dirty="0"/>
              <a:t> </a:t>
            </a:r>
            <a:r>
              <a:rPr lang="en-US" dirty="0" err="1"/>
              <a:t>Xamarin.Forms</a:t>
            </a:r>
            <a:r>
              <a:rPr lang="en-US" dirty="0"/>
              <a:t> user interfaces are rendered using the native controls of the target platform, allowing </a:t>
            </a:r>
            <a:r>
              <a:rPr lang="en-US" dirty="0" err="1"/>
              <a:t>Xamarin.Forms</a:t>
            </a:r>
            <a:r>
              <a:rPr lang="en-US" dirty="0"/>
              <a:t> applications to retain the appropriate look and feel for each platform. Custom Renderers let developers override this process to customize the appearance and behavior of </a:t>
            </a:r>
            <a:r>
              <a:rPr lang="en-US" dirty="0" err="1"/>
              <a:t>Xamarin.Forms</a:t>
            </a:r>
            <a:r>
              <a:rPr lang="en-US" dirty="0"/>
              <a:t> controls on each platform.</a:t>
            </a:r>
            <a:endParaRPr lang="en-US" dirty="0" smtClean="0"/>
          </a:p>
          <a:p>
            <a:r>
              <a:rPr lang="en-US" dirty="0" smtClean="0"/>
              <a:t>Effects: </a:t>
            </a:r>
            <a:r>
              <a:rPr lang="en-US" dirty="0" err="1"/>
              <a:t>Xamarin.Forms</a:t>
            </a:r>
            <a:r>
              <a:rPr lang="en-US" dirty="0"/>
              <a:t> user interfaces are rendered using the native controls of the target platform, allowing </a:t>
            </a:r>
            <a:r>
              <a:rPr lang="en-US" dirty="0" err="1"/>
              <a:t>Xamarin.Forms</a:t>
            </a:r>
            <a:r>
              <a:rPr lang="en-US" dirty="0"/>
              <a:t> applications to retain the appropriate look and feel for each platform. Effects allow the native controls on each platform to be customized without having to resort to a custom renderer implementation</a:t>
            </a:r>
            <a:r>
              <a:rPr lang="en-US" dirty="0" smtClean="0"/>
              <a:t>.</a:t>
            </a:r>
            <a:endParaRPr lang="en-US" dirty="0"/>
          </a:p>
          <a:p>
            <a:endParaRPr lang="es-ES_tradnl" dirty="0"/>
          </a:p>
        </p:txBody>
      </p:sp>
    </p:spTree>
    <p:extLst>
      <p:ext uri="{BB962C8B-B14F-4D97-AF65-F5344CB8AC3E}">
        <p14:creationId xmlns:p14="http://schemas.microsoft.com/office/powerpoint/2010/main" val="10393268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S_tradnl"/>
          </a:p>
        </p:txBody>
      </p:sp>
      <p:sp>
        <p:nvSpPr>
          <p:cNvPr id="3" name="Content Placeholder 2"/>
          <p:cNvSpPr>
            <a:spLocks noGrp="1"/>
          </p:cNvSpPr>
          <p:nvPr>
            <p:ph idx="1"/>
          </p:nvPr>
        </p:nvSpPr>
        <p:spPr/>
        <p:txBody>
          <a:bodyPr/>
          <a:lstStyle/>
          <a:p>
            <a:endParaRPr lang="es-ES_tradnl"/>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94103"/>
            <a:ext cx="13229112" cy="10852103"/>
          </a:xfrm>
          <a:prstGeom prst="rect">
            <a:avLst/>
          </a:prstGeom>
        </p:spPr>
      </p:pic>
    </p:spTree>
    <p:extLst>
      <p:ext uri="{BB962C8B-B14F-4D97-AF65-F5344CB8AC3E}">
        <p14:creationId xmlns:p14="http://schemas.microsoft.com/office/powerpoint/2010/main" val="2919469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Dependency </a:t>
            </a:r>
            <a:r>
              <a:rPr lang="en-US" dirty="0" smtClean="0"/>
              <a:t>Service</a:t>
            </a:r>
            <a:endParaRPr lang="es-ES_tradnl" dirty="0"/>
          </a:p>
        </p:txBody>
      </p:sp>
      <p:sp>
        <p:nvSpPr>
          <p:cNvPr id="3" name="Content Placeholder 2"/>
          <p:cNvSpPr>
            <a:spLocks noGrp="1"/>
          </p:cNvSpPr>
          <p:nvPr>
            <p:ph idx="1"/>
          </p:nvPr>
        </p:nvSpPr>
        <p:spPr/>
        <p:txBody>
          <a:bodyPr/>
          <a:lstStyle/>
          <a:p>
            <a:r>
              <a:rPr lang="en-US" dirty="0" err="1"/>
              <a:t>Xamarin.Forms</a:t>
            </a:r>
            <a:r>
              <a:rPr lang="en-US" dirty="0"/>
              <a:t> allows developers to define behavior in platform-specific projects. </a:t>
            </a:r>
            <a:r>
              <a:rPr lang="en-US" dirty="0" err="1"/>
              <a:t>DependencyService</a:t>
            </a:r>
            <a:r>
              <a:rPr lang="en-US" dirty="0"/>
              <a:t> then finds the right platform implementation, allowing shared code to access the native functionality.</a:t>
            </a:r>
            <a:endParaRPr lang="es-ES_tradnl" dirty="0"/>
          </a:p>
        </p:txBody>
      </p:sp>
      <p:pic>
        <p:nvPicPr>
          <p:cNvPr id="4" name="Picture 3"/>
          <p:cNvPicPr>
            <a:picLocks noChangeAspect="1"/>
          </p:cNvPicPr>
          <p:nvPr/>
        </p:nvPicPr>
        <p:blipFill>
          <a:blip r:embed="rId2"/>
          <a:stretch>
            <a:fillRect/>
          </a:stretch>
        </p:blipFill>
        <p:spPr>
          <a:xfrm>
            <a:off x="0" y="3867199"/>
            <a:ext cx="4430816" cy="2990801"/>
          </a:xfrm>
          <a:prstGeom prst="rect">
            <a:avLst/>
          </a:prstGeom>
        </p:spPr>
      </p:pic>
    </p:spTree>
    <p:extLst>
      <p:ext uri="{BB962C8B-B14F-4D97-AF65-F5344CB8AC3E}">
        <p14:creationId xmlns:p14="http://schemas.microsoft.com/office/powerpoint/2010/main" val="16676262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772</TotalTime>
  <Words>468</Words>
  <Application>Microsoft Macintosh PowerPoint</Application>
  <PresentationFormat>Widescreen</PresentationFormat>
  <Paragraphs>40</Paragraphs>
  <Slides>11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Segoe UI</vt:lpstr>
      <vt:lpstr>Office Theme</vt:lpstr>
      <vt:lpstr>Xamarin Forms: Advanced Topics</vt:lpstr>
      <vt:lpstr>Agenda</vt:lpstr>
      <vt:lpstr>DataTemplate Selector</vt:lpstr>
      <vt:lpstr>Themes / Styles</vt:lpstr>
      <vt:lpstr>Behaviors</vt:lpstr>
      <vt:lpstr>Triggers</vt:lpstr>
      <vt:lpstr>Renderers - Effects</vt:lpstr>
      <vt:lpstr>PowerPoint Presentation</vt:lpstr>
      <vt:lpstr>Dependency Service</vt:lpstr>
      <vt:lpstr>Demo Source Code</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Xamarin Forms: Advanced Topics</dc:title>
  <dc:creator>Alejandro Ruiz</dc:creator>
  <cp:lastModifiedBy>Alejandro Ruiz</cp:lastModifiedBy>
  <cp:revision>14</cp:revision>
  <dcterms:created xsi:type="dcterms:W3CDTF">2017-11-14T15:04:39Z</dcterms:created>
  <dcterms:modified xsi:type="dcterms:W3CDTF">2017-11-15T21:02:26Z</dcterms:modified>
</cp:coreProperties>
</file>

<file path=docProps/thumbnail.jpeg>
</file>